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0" r:id="rId4"/>
    <p:sldId id="260" r:id="rId5"/>
    <p:sldId id="269" r:id="rId6"/>
    <p:sldId id="270" r:id="rId7"/>
    <p:sldId id="263" r:id="rId8"/>
    <p:sldId id="271" r:id="rId9"/>
    <p:sldId id="272" r:id="rId10"/>
    <p:sldId id="264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6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DB"/>
    <a:srgbClr val="FF6A00"/>
    <a:srgbClr val="141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/>
    <p:restoredTop sz="86418"/>
  </p:normalViewPr>
  <p:slideViewPr>
    <p:cSldViewPr snapToGrid="0" snapToObjects="1">
      <p:cViewPr varScale="1">
        <p:scale>
          <a:sx n="56" d="100"/>
          <a:sy n="56" d="100"/>
        </p:scale>
        <p:origin x="10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3708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9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11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eynote封底设计-06.png" descr="keynote封底设计-06.png">
            <a:extLst>
              <a:ext uri="{FF2B5EF4-FFF2-40B4-BE49-F238E27FC236}">
                <a16:creationId xmlns:a16="http://schemas.microsoft.com/office/drawing/2014/main" id="{7DC0AAC8-04CB-6EED-0032-5B6E5CD3D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46"/>
          <a:stretch/>
        </p:blipFill>
        <p:spPr>
          <a:xfrm>
            <a:off x="0" y="0"/>
            <a:ext cx="2472179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 descr="手机屏幕截图&#10;&#10;中度可信度描述已自动生成">
            <a:extLst>
              <a:ext uri="{FF2B5EF4-FFF2-40B4-BE49-F238E27FC236}">
                <a16:creationId xmlns:a16="http://schemas.microsoft.com/office/drawing/2014/main" id="{5138D638-9ED0-83F0-73E8-958655A44F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96" y="566389"/>
            <a:ext cx="2233850" cy="451721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B57E3DF-AC77-167A-1342-015DA97A3C14}"/>
              </a:ext>
            </a:extLst>
          </p:cNvPr>
          <p:cNvCxnSpPr/>
          <p:nvPr userDrawn="1"/>
        </p:nvCxnSpPr>
        <p:spPr>
          <a:xfrm>
            <a:off x="21900076" y="604115"/>
            <a:ext cx="0" cy="410547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7DDA41DC-DA33-B230-0D41-7FD8208AFFB8}"/>
              </a:ext>
            </a:extLst>
          </p:cNvPr>
          <p:cNvSpPr txBox="1"/>
          <p:nvPr userDrawn="1"/>
        </p:nvSpPr>
        <p:spPr>
          <a:xfrm>
            <a:off x="22068545" y="455056"/>
            <a:ext cx="1862689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300" b="1" i="0" u="none" strike="noStrike" cap="none" spc="0" normalizeH="0" baseline="0" dirty="0">
                <a:ln>
                  <a:noFill/>
                </a:ln>
                <a:solidFill>
                  <a:srgbClr val="1414DB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 Neue"/>
              </a:rPr>
              <a:t>极课大赛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B345DC-9851-EC08-6B88-20904EB789E4}"/>
              </a:ext>
            </a:extLst>
          </p:cNvPr>
          <p:cNvSpPr txBox="1"/>
          <p:nvPr userDrawn="1"/>
        </p:nvSpPr>
        <p:spPr>
          <a:xfrm>
            <a:off x="22068545" y="475643"/>
            <a:ext cx="1862689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3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 Neue"/>
              </a:rPr>
              <a:t>极课大赛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的钟表&#10;&#10;低可信度描述已自动生成">
            <a:extLst>
              <a:ext uri="{FF2B5EF4-FFF2-40B4-BE49-F238E27FC236}">
                <a16:creationId xmlns:a16="http://schemas.microsoft.com/office/drawing/2014/main" id="{70E5ED33-500D-19B9-DF02-1F4DF0B41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96" y="562941"/>
            <a:ext cx="2233853" cy="451721"/>
          </a:xfrm>
          <a:prstGeom prst="rect">
            <a:avLst/>
          </a:prstGeom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D96B1DE-788F-73E0-BA03-CE959BBA2369}"/>
              </a:ext>
            </a:extLst>
          </p:cNvPr>
          <p:cNvCxnSpPr/>
          <p:nvPr userDrawn="1"/>
        </p:nvCxnSpPr>
        <p:spPr>
          <a:xfrm>
            <a:off x="21900076" y="585801"/>
            <a:ext cx="0" cy="410547"/>
          </a:xfrm>
          <a:prstGeom prst="lin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9F56BB2-B62B-656F-E607-889A9F1447C5}"/>
              </a:ext>
            </a:extLst>
          </p:cNvPr>
          <p:cNvSpPr txBox="1"/>
          <p:nvPr userDrawn="1"/>
        </p:nvSpPr>
        <p:spPr>
          <a:xfrm>
            <a:off x="22068545" y="455056"/>
            <a:ext cx="1862689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300" b="1" i="0" u="none" strike="noStrike" cap="none" spc="0" normalizeH="0" baseline="0" dirty="0">
                <a:ln>
                  <a:noFill/>
                </a:ln>
                <a:solidFill>
                  <a:srgbClr val="1414DB"/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 Neue"/>
              </a:rPr>
              <a:t>极课大赛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3A1E1E-8EA2-C8F3-1762-765C320A5B5A}"/>
              </a:ext>
            </a:extLst>
          </p:cNvPr>
          <p:cNvSpPr txBox="1"/>
          <p:nvPr userDrawn="1"/>
        </p:nvSpPr>
        <p:spPr>
          <a:xfrm>
            <a:off x="15916947" y="5381740"/>
            <a:ext cx="9154749" cy="11131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714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alpha val="40000"/>
                  </a:schemeClr>
                </a:solidFill>
                <a:effectLst/>
                <a:uFillTx/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Helvetica Neue"/>
              </a:rPr>
              <a:t>极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44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94032406" y="45784084"/>
            <a:ext cx="356196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53" name="8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8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3183728C-019C-5F58-7AF7-E57A86F771E8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EC865C6-2009-FDEE-591C-591ED9B53FFA}"/>
              </a:ext>
            </a:extLst>
          </p:cNvPr>
          <p:cNvSpPr txBox="1"/>
          <p:nvPr/>
        </p:nvSpPr>
        <p:spPr>
          <a:xfrm>
            <a:off x="929808" y="507579"/>
            <a:ext cx="4780154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项目管理工具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47F82D5-EBCA-2754-3BAB-5D56E399F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77" y="3291725"/>
            <a:ext cx="8808936" cy="623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6AA5C51-CBB1-1D28-F4DD-B8FEB67B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381" y="3513537"/>
            <a:ext cx="13999197" cy="578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主色：PPT需保证主色为技术蓝（#1414DC），用于重要标题/图形/数字等，以形成统一的品牌心智。…">
            <a:extLst>
              <a:ext uri="{FF2B5EF4-FFF2-40B4-BE49-F238E27FC236}">
                <a16:creationId xmlns:a16="http://schemas.microsoft.com/office/drawing/2014/main" id="{B62A76BD-C56B-50C4-6A65-8717054C13A5}"/>
              </a:ext>
            </a:extLst>
          </p:cNvPr>
          <p:cNvSpPr txBox="1"/>
          <p:nvPr/>
        </p:nvSpPr>
        <p:spPr>
          <a:xfrm>
            <a:off x="2989254" y="10884689"/>
            <a:ext cx="4581381" cy="963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思维导图、进度表</a:t>
            </a:r>
          </a:p>
        </p:txBody>
      </p:sp>
      <p:sp>
        <p:nvSpPr>
          <p:cNvPr id="7" name="大标题为页面顶部左对齐 | 阿里巴巴普惠体Bold 60～70pt">
            <a:extLst>
              <a:ext uri="{FF2B5EF4-FFF2-40B4-BE49-F238E27FC236}">
                <a16:creationId xmlns:a16="http://schemas.microsoft.com/office/drawing/2014/main" id="{A7964759-37A4-2152-5124-C66853973ACD}"/>
              </a:ext>
            </a:extLst>
          </p:cNvPr>
          <p:cNvSpPr txBox="1"/>
          <p:nvPr/>
        </p:nvSpPr>
        <p:spPr>
          <a:xfrm>
            <a:off x="4359020" y="2349641"/>
            <a:ext cx="1841850" cy="86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sz="4400" dirty="0">
                <a:solidFill>
                  <a:srgbClr val="FF6A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甘特图</a:t>
            </a:r>
          </a:p>
        </p:txBody>
      </p:sp>
      <p:sp>
        <p:nvSpPr>
          <p:cNvPr id="8" name="大标题为页面顶部左对齐 | 阿里巴巴普惠体Bold 60～70pt">
            <a:extLst>
              <a:ext uri="{FF2B5EF4-FFF2-40B4-BE49-F238E27FC236}">
                <a16:creationId xmlns:a16="http://schemas.microsoft.com/office/drawing/2014/main" id="{51328AF3-5E45-67C0-184C-CFF5EE719AAD}"/>
              </a:ext>
            </a:extLst>
          </p:cNvPr>
          <p:cNvSpPr txBox="1"/>
          <p:nvPr/>
        </p:nvSpPr>
        <p:spPr>
          <a:xfrm>
            <a:off x="15681928" y="2429952"/>
            <a:ext cx="2973570" cy="86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sz="4400" dirty="0">
                <a:solidFill>
                  <a:srgbClr val="FF6A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战报：黑豹</a:t>
            </a:r>
          </a:p>
        </p:txBody>
      </p:sp>
      <p:sp>
        <p:nvSpPr>
          <p:cNvPr id="9" name="主色：PPT需保证主色为技术蓝（#1414DC），用于重要标题/图形/数字等，以形成统一的品牌心智。…">
            <a:extLst>
              <a:ext uri="{FF2B5EF4-FFF2-40B4-BE49-F238E27FC236}">
                <a16:creationId xmlns:a16="http://schemas.microsoft.com/office/drawing/2014/main" id="{F6460A1F-D569-D984-767B-2324F0799E38}"/>
              </a:ext>
            </a:extLst>
          </p:cNvPr>
          <p:cNvSpPr txBox="1"/>
          <p:nvPr/>
        </p:nvSpPr>
        <p:spPr>
          <a:xfrm>
            <a:off x="11373454" y="10884689"/>
            <a:ext cx="11237050" cy="963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启动会，阶段总结会，复盘会、评奖会、站会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BA8E68A-AE32-C40D-30A8-A2A887DD1BD7}"/>
              </a:ext>
            </a:extLst>
          </p:cNvPr>
          <p:cNvGrpSpPr/>
          <p:nvPr/>
        </p:nvGrpSpPr>
        <p:grpSpPr>
          <a:xfrm>
            <a:off x="6920361" y="5817816"/>
            <a:ext cx="10543277" cy="2080367"/>
            <a:chOff x="8789713" y="5485438"/>
            <a:chExt cx="10543277" cy="2080367"/>
          </a:xfrm>
        </p:grpSpPr>
        <p:sp>
          <p:nvSpPr>
            <p:cNvPr id="135" name="这里是目录"/>
            <p:cNvSpPr txBox="1"/>
            <p:nvPr/>
          </p:nvSpPr>
          <p:spPr>
            <a:xfrm>
              <a:off x="11413957" y="5485438"/>
              <a:ext cx="7919033" cy="1101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3610" tIns="13610" rIns="13610" bIns="13610" numCol="1" anchor="ctr" anchorCtr="0">
              <a:noAutofit/>
            </a:bodyPr>
            <a:lstStyle>
              <a:lvl1pPr algn="l" defTabSz="912312">
                <a:lnSpc>
                  <a:spcPct val="70000"/>
                </a:lnSpc>
                <a:defRPr sz="6000">
                  <a:solidFill>
                    <a:srgbClr val="1414D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给一个合理的前端排期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6" name="此处是章节概述"/>
            <p:cNvSpPr txBox="1"/>
            <p:nvPr/>
          </p:nvSpPr>
          <p:spPr>
            <a:xfrm>
              <a:off x="11388555" y="6584930"/>
              <a:ext cx="6367108" cy="980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73133">
                <a:defRPr b="0">
                  <a:solidFill>
                    <a:srgbClr val="55555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站在前端视角，都是实操干货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7" name="线条"/>
            <p:cNvSpPr/>
            <p:nvPr/>
          </p:nvSpPr>
          <p:spPr>
            <a:xfrm flipV="1">
              <a:off x="10760836" y="5678311"/>
              <a:ext cx="1" cy="1595707"/>
            </a:xfrm>
            <a:prstGeom prst="line">
              <a:avLst/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19352" tIns="19352" rIns="19352" bIns="19352" numCol="1" anchor="ctr">
              <a:noAutofit/>
            </a:bodyPr>
            <a:lstStyle/>
            <a:p>
              <a:pPr defTabSz="825500">
                <a:defRPr sz="3000" b="0">
                  <a:solidFill>
                    <a:srgbClr val="000000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939A3ED-DD82-01F6-E9B1-743E2EFB8102}"/>
                </a:ext>
              </a:extLst>
            </p:cNvPr>
            <p:cNvSpPr txBox="1"/>
            <p:nvPr/>
          </p:nvSpPr>
          <p:spPr>
            <a:xfrm>
              <a:off x="8789713" y="5733530"/>
              <a:ext cx="1490751" cy="149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en-US" altLang="zh-CN" sz="8800" dirty="0">
                  <a:solidFill>
                    <a:srgbClr val="FF6A00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0811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主色：PPT需保证主色为技术蓝（#1414DC），用于重要标题/图形/数字等，以形成统一的品牌心智。…"/>
          <p:cNvSpPr txBox="1"/>
          <p:nvPr/>
        </p:nvSpPr>
        <p:spPr>
          <a:xfrm>
            <a:off x="5210109" y="3572133"/>
            <a:ext cx="14693124" cy="657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没有完整的设计稿，前端不能给出准确的工时</a:t>
            </a:r>
            <a:endParaRPr lang="en-US" altLang="zh-CN" sz="5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你给出的不是排期，是工时。</a:t>
            </a: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你给的工时是开发时间的，不包含测试时间。</a:t>
            </a:r>
            <a:endParaRPr lang="en-US" altLang="zh-CN" sz="5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不在压力下评估工时。</a:t>
            </a:r>
          </a:p>
        </p:txBody>
      </p:sp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前端排期基本原则是什么？</a:t>
            </a:r>
          </a:p>
        </p:txBody>
      </p:sp>
    </p:spTree>
    <p:extLst>
      <p:ext uri="{BB962C8B-B14F-4D97-AF65-F5344CB8AC3E}">
        <p14:creationId xmlns:p14="http://schemas.microsoft.com/office/powerpoint/2010/main" val="36578927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四种评估方法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E8FBB30-D739-1182-E01C-11C461FA19BB}"/>
              </a:ext>
            </a:extLst>
          </p:cNvPr>
          <p:cNvGrpSpPr/>
          <p:nvPr/>
        </p:nvGrpSpPr>
        <p:grpSpPr>
          <a:xfrm>
            <a:off x="5218909" y="3700754"/>
            <a:ext cx="4922761" cy="2357559"/>
            <a:chOff x="9563247" y="4051827"/>
            <a:chExt cx="4922761" cy="1134427"/>
          </a:xfrm>
        </p:grpSpPr>
        <p:sp>
          <p:nvSpPr>
            <p:cNvPr id="18" name="圆角矩形">
              <a:extLst>
                <a:ext uri="{FF2B5EF4-FFF2-40B4-BE49-F238E27FC236}">
                  <a16:creationId xmlns:a16="http://schemas.microsoft.com/office/drawing/2014/main" id="{6EF43310-5843-8933-63A2-A4C0DBEB7250}"/>
                </a:ext>
              </a:extLst>
            </p:cNvPr>
            <p:cNvSpPr/>
            <p:nvPr/>
          </p:nvSpPr>
          <p:spPr>
            <a:xfrm>
              <a:off x="9563247" y="4051827"/>
              <a:ext cx="4922761" cy="1134427"/>
            </a:xfrm>
            <a:prstGeom prst="roundRect">
              <a:avLst>
                <a:gd name="adj" fmla="val 12145"/>
              </a:avLst>
            </a:prstGeom>
            <a:gradFill>
              <a:gsLst>
                <a:gs pos="0">
                  <a:srgbClr val="20BFFF"/>
                </a:gs>
                <a:gs pos="48948">
                  <a:srgbClr val="1A6AEE"/>
                </a:gs>
                <a:gs pos="100000">
                  <a:srgbClr val="1414DC"/>
                </a:gs>
              </a:gsLst>
              <a:path>
                <a:fillToRect l="101430" t="50122" r="-1430" b="49877"/>
              </a:path>
            </a:gra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21B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9" name="Retail">
              <a:extLst>
                <a:ext uri="{FF2B5EF4-FFF2-40B4-BE49-F238E27FC236}">
                  <a16:creationId xmlns:a16="http://schemas.microsoft.com/office/drawing/2014/main" id="{51B5B004-336F-7511-366B-18719B82FE1D}"/>
                </a:ext>
              </a:extLst>
            </p:cNvPr>
            <p:cNvSpPr txBox="1"/>
            <p:nvPr/>
          </p:nvSpPr>
          <p:spPr>
            <a:xfrm>
              <a:off x="10732395" y="4414994"/>
              <a:ext cx="2584468" cy="40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186" tIns="54186" rIns="54186" bIns="54186" anchor="ctr">
              <a:spAutoFit/>
            </a:bodyPr>
            <a:lstStyle>
              <a:lvl1pPr defTabSz="880533"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4800" b="1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拍脑袋法</a:t>
              </a:r>
              <a:endParaRPr sz="48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031C6E6-898A-D95D-C0A0-1BC6A44017E2}"/>
              </a:ext>
            </a:extLst>
          </p:cNvPr>
          <p:cNvGrpSpPr/>
          <p:nvPr/>
        </p:nvGrpSpPr>
        <p:grpSpPr>
          <a:xfrm>
            <a:off x="5218910" y="8269252"/>
            <a:ext cx="4922761" cy="2357559"/>
            <a:chOff x="9563247" y="4051827"/>
            <a:chExt cx="4922761" cy="1134427"/>
          </a:xfrm>
        </p:grpSpPr>
        <p:sp>
          <p:nvSpPr>
            <p:cNvPr id="22" name="圆角矩形">
              <a:extLst>
                <a:ext uri="{FF2B5EF4-FFF2-40B4-BE49-F238E27FC236}">
                  <a16:creationId xmlns:a16="http://schemas.microsoft.com/office/drawing/2014/main" id="{52B053CC-FF1D-307F-3CFF-A8A9400E1C6A}"/>
                </a:ext>
              </a:extLst>
            </p:cNvPr>
            <p:cNvSpPr/>
            <p:nvPr/>
          </p:nvSpPr>
          <p:spPr>
            <a:xfrm>
              <a:off x="9563247" y="4051827"/>
              <a:ext cx="4922761" cy="1134427"/>
            </a:xfrm>
            <a:prstGeom prst="roundRect">
              <a:avLst>
                <a:gd name="adj" fmla="val 12145"/>
              </a:avLst>
            </a:prstGeom>
            <a:gradFill>
              <a:gsLst>
                <a:gs pos="0">
                  <a:srgbClr val="20BFFF"/>
                </a:gs>
                <a:gs pos="48948">
                  <a:srgbClr val="1A6AEE"/>
                </a:gs>
                <a:gs pos="100000">
                  <a:srgbClr val="1414DC"/>
                </a:gs>
              </a:gsLst>
              <a:path>
                <a:fillToRect l="101430" t="50122" r="-1430" b="49877"/>
              </a:path>
            </a:gra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21B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3" name="Retail">
              <a:extLst>
                <a:ext uri="{FF2B5EF4-FFF2-40B4-BE49-F238E27FC236}">
                  <a16:creationId xmlns:a16="http://schemas.microsoft.com/office/drawing/2014/main" id="{59D60022-BFF8-A78D-261A-4657AFA6303A}"/>
                </a:ext>
              </a:extLst>
            </p:cNvPr>
            <p:cNvSpPr txBox="1"/>
            <p:nvPr/>
          </p:nvSpPr>
          <p:spPr>
            <a:xfrm>
              <a:off x="11041776" y="4194994"/>
              <a:ext cx="1965708" cy="8480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186" tIns="54186" rIns="54186" bIns="54186" anchor="ctr">
              <a:spAutoFit/>
            </a:bodyPr>
            <a:lstStyle>
              <a:lvl1pPr defTabSz="880533"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4800" b="1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平均法</a:t>
              </a:r>
              <a:endParaRPr sz="48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4918B4-8F14-2B27-0436-B437DDF5E477}"/>
              </a:ext>
            </a:extLst>
          </p:cNvPr>
          <p:cNvGrpSpPr/>
          <p:nvPr/>
        </p:nvGrpSpPr>
        <p:grpSpPr>
          <a:xfrm>
            <a:off x="14846570" y="3700755"/>
            <a:ext cx="4922761" cy="2357558"/>
            <a:chOff x="9563247" y="4051827"/>
            <a:chExt cx="4922761" cy="1134427"/>
          </a:xfrm>
        </p:grpSpPr>
        <p:sp>
          <p:nvSpPr>
            <p:cNvPr id="25" name="圆角矩形">
              <a:extLst>
                <a:ext uri="{FF2B5EF4-FFF2-40B4-BE49-F238E27FC236}">
                  <a16:creationId xmlns:a16="http://schemas.microsoft.com/office/drawing/2014/main" id="{DD957859-BE09-A441-D8FA-1001FCAF20ED}"/>
                </a:ext>
              </a:extLst>
            </p:cNvPr>
            <p:cNvSpPr/>
            <p:nvPr/>
          </p:nvSpPr>
          <p:spPr>
            <a:xfrm>
              <a:off x="9563247" y="4051827"/>
              <a:ext cx="4922761" cy="1134427"/>
            </a:xfrm>
            <a:prstGeom prst="roundRect">
              <a:avLst>
                <a:gd name="adj" fmla="val 12145"/>
              </a:avLst>
            </a:prstGeom>
            <a:gradFill>
              <a:gsLst>
                <a:gs pos="0">
                  <a:srgbClr val="20BFFF"/>
                </a:gs>
                <a:gs pos="48948">
                  <a:srgbClr val="1A6AEE"/>
                </a:gs>
                <a:gs pos="100000">
                  <a:srgbClr val="1414DC"/>
                </a:gs>
              </a:gsLst>
              <a:path>
                <a:fillToRect l="101430" t="50122" r="-1430" b="49877"/>
              </a:path>
            </a:gra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21B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6" name="Retail">
              <a:extLst>
                <a:ext uri="{FF2B5EF4-FFF2-40B4-BE49-F238E27FC236}">
                  <a16:creationId xmlns:a16="http://schemas.microsoft.com/office/drawing/2014/main" id="{4E0B8927-BB15-3F0E-2D17-19B2552E31B3}"/>
                </a:ext>
              </a:extLst>
            </p:cNvPr>
            <p:cNvSpPr txBox="1"/>
            <p:nvPr/>
          </p:nvSpPr>
          <p:spPr>
            <a:xfrm>
              <a:off x="11041778" y="4414994"/>
              <a:ext cx="1965708" cy="40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186" tIns="54186" rIns="54186" bIns="54186" anchor="ctr">
              <a:spAutoFit/>
            </a:bodyPr>
            <a:lstStyle>
              <a:lvl1pPr defTabSz="880533"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4800" b="1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经验法</a:t>
              </a:r>
              <a:endParaRPr sz="48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544281-669B-F9B7-129B-77EBD6234BD0}"/>
              </a:ext>
            </a:extLst>
          </p:cNvPr>
          <p:cNvGrpSpPr/>
          <p:nvPr/>
        </p:nvGrpSpPr>
        <p:grpSpPr>
          <a:xfrm>
            <a:off x="14846570" y="8269252"/>
            <a:ext cx="4922761" cy="2357558"/>
            <a:chOff x="9563247" y="4051827"/>
            <a:chExt cx="4922761" cy="1134427"/>
          </a:xfrm>
        </p:grpSpPr>
        <p:sp>
          <p:nvSpPr>
            <p:cNvPr id="28" name="圆角矩形">
              <a:extLst>
                <a:ext uri="{FF2B5EF4-FFF2-40B4-BE49-F238E27FC236}">
                  <a16:creationId xmlns:a16="http://schemas.microsoft.com/office/drawing/2014/main" id="{3E83AA69-DFC8-ED47-32EF-7BB3FF125BD2}"/>
                </a:ext>
              </a:extLst>
            </p:cNvPr>
            <p:cNvSpPr/>
            <p:nvPr/>
          </p:nvSpPr>
          <p:spPr>
            <a:xfrm>
              <a:off x="9563247" y="4051827"/>
              <a:ext cx="4922761" cy="1134427"/>
            </a:xfrm>
            <a:prstGeom prst="roundRect">
              <a:avLst>
                <a:gd name="adj" fmla="val 12145"/>
              </a:avLst>
            </a:prstGeom>
            <a:gradFill>
              <a:gsLst>
                <a:gs pos="0">
                  <a:srgbClr val="20BFFF"/>
                </a:gs>
                <a:gs pos="48948">
                  <a:srgbClr val="1A6AEE"/>
                </a:gs>
                <a:gs pos="100000">
                  <a:srgbClr val="1414DC"/>
                </a:gs>
              </a:gsLst>
              <a:path>
                <a:fillToRect l="101430" t="50122" r="-1430" b="49877"/>
              </a:path>
            </a:gra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21B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9" name="Retail">
              <a:extLst>
                <a:ext uri="{FF2B5EF4-FFF2-40B4-BE49-F238E27FC236}">
                  <a16:creationId xmlns:a16="http://schemas.microsoft.com/office/drawing/2014/main" id="{D08A55B7-9F84-5981-37D0-099B49E52DA5}"/>
                </a:ext>
              </a:extLst>
            </p:cNvPr>
            <p:cNvSpPr txBox="1"/>
            <p:nvPr/>
          </p:nvSpPr>
          <p:spPr>
            <a:xfrm>
              <a:off x="11041780" y="4414994"/>
              <a:ext cx="1965708" cy="4080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186" tIns="54186" rIns="54186" bIns="54186" anchor="ctr">
              <a:spAutoFit/>
            </a:bodyPr>
            <a:lstStyle>
              <a:lvl1pPr defTabSz="880533">
                <a:defRPr sz="3000" b="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sz="4800" b="1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分解法</a:t>
              </a:r>
              <a:endParaRPr sz="48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61154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举个例子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E29ACA7-CD3A-AAA0-4493-FCB8CDA0F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59" y="2461877"/>
            <a:ext cx="19763081" cy="413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BFEEB2B-0AEB-5F4B-A67E-D1AFB3A44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60" y="6593839"/>
            <a:ext cx="19763080" cy="559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22153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举个例子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C67A71-C482-E624-F069-92830A30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142" y="2036757"/>
            <a:ext cx="14669530" cy="105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957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前端也要做技术方案</a:t>
            </a:r>
          </a:p>
        </p:txBody>
      </p:sp>
      <p:sp>
        <p:nvSpPr>
          <p:cNvPr id="4" name="主色：PPT需保证主色为技术蓝（#1414DC），用于重要标题/图形/数字等，以形成统一的品牌心智。…">
            <a:extLst>
              <a:ext uri="{FF2B5EF4-FFF2-40B4-BE49-F238E27FC236}">
                <a16:creationId xmlns:a16="http://schemas.microsoft.com/office/drawing/2014/main" id="{C76BB4C4-0540-017C-E419-B7827E28751F}"/>
              </a:ext>
            </a:extLst>
          </p:cNvPr>
          <p:cNvSpPr txBox="1"/>
          <p:nvPr/>
        </p:nvSpPr>
        <p:spPr>
          <a:xfrm>
            <a:off x="2992601" y="3516057"/>
            <a:ext cx="21391399" cy="657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功能的拆解，越细越好</a:t>
            </a: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评估的开发工时，有重难点的区分</a:t>
            </a: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核心功能的技术方案，技术调研，对比，实现路径，流程图等</a:t>
            </a: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功能影响的范围，需要提醒测试同学重点关注的点</a:t>
            </a:r>
          </a:p>
        </p:txBody>
      </p:sp>
    </p:spTree>
    <p:extLst>
      <p:ext uri="{BB962C8B-B14F-4D97-AF65-F5344CB8AC3E}">
        <p14:creationId xmlns:p14="http://schemas.microsoft.com/office/powerpoint/2010/main" val="108458020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772820" y="503635"/>
            <a:ext cx="9368850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理想与现实</a:t>
            </a:r>
          </a:p>
        </p:txBody>
      </p:sp>
      <p:sp>
        <p:nvSpPr>
          <p:cNvPr id="4" name="主色：PPT需保证主色为技术蓝（#1414DC），用于重要标题/图形/数字等，以形成统一的品牌心智。…">
            <a:extLst>
              <a:ext uri="{FF2B5EF4-FFF2-40B4-BE49-F238E27FC236}">
                <a16:creationId xmlns:a16="http://schemas.microsoft.com/office/drawing/2014/main" id="{C76BB4C4-0540-017C-E419-B7827E28751F}"/>
              </a:ext>
            </a:extLst>
          </p:cNvPr>
          <p:cNvSpPr txBox="1"/>
          <p:nvPr/>
        </p:nvSpPr>
        <p:spPr>
          <a:xfrm>
            <a:off x="5457245" y="2685060"/>
            <a:ext cx="21391399" cy="8233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帮你准确评估工时</a:t>
            </a: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让你有理可依</a:t>
            </a:r>
            <a:endParaRPr lang="en-US" altLang="zh-CN" sz="5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预防风险</a:t>
            </a:r>
            <a:endParaRPr lang="en-US" altLang="zh-CN" sz="5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降低预期</a:t>
            </a:r>
            <a:endParaRPr lang="en-US" altLang="zh-CN" sz="5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00" indent="-914400" algn="l" defTabSz="973133">
              <a:lnSpc>
                <a:spcPct val="200000"/>
              </a:lnSpc>
              <a:buFont typeface="+mj-lt"/>
              <a:buAutoNum type="arabicPeriod"/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5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先做简单的，再做难的</a:t>
            </a:r>
          </a:p>
        </p:txBody>
      </p:sp>
    </p:spTree>
    <p:extLst>
      <p:ext uri="{BB962C8B-B14F-4D97-AF65-F5344CB8AC3E}">
        <p14:creationId xmlns:p14="http://schemas.microsoft.com/office/powerpoint/2010/main" val="38981473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HANK YOU"/>
          <p:cNvSpPr txBox="1"/>
          <p:nvPr/>
        </p:nvSpPr>
        <p:spPr>
          <a:xfrm>
            <a:off x="3788003" y="6108757"/>
            <a:ext cx="6851234" cy="149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80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28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97" y="649608"/>
            <a:ext cx="3116844" cy="386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31B6875-9442-687F-2A6A-8CD5AFB125D3}"/>
              </a:ext>
            </a:extLst>
          </p:cNvPr>
          <p:cNvGrpSpPr/>
          <p:nvPr/>
        </p:nvGrpSpPr>
        <p:grpSpPr>
          <a:xfrm>
            <a:off x="2663567" y="3965115"/>
            <a:ext cx="8441548" cy="2080368"/>
            <a:chOff x="1481378" y="5477141"/>
            <a:chExt cx="8441548" cy="2080368"/>
          </a:xfrm>
        </p:grpSpPr>
        <p:sp>
          <p:nvSpPr>
            <p:cNvPr id="131" name="这里是目录"/>
            <p:cNvSpPr txBox="1"/>
            <p:nvPr/>
          </p:nvSpPr>
          <p:spPr>
            <a:xfrm>
              <a:off x="4040308" y="5477141"/>
              <a:ext cx="5293116" cy="110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3610" tIns="13610" rIns="13610" bIns="13610" numCol="1" anchor="ctr" anchorCtr="0">
              <a:noAutofit/>
            </a:bodyPr>
            <a:lstStyle>
              <a:lvl1pPr algn="l" defTabSz="912312">
                <a:lnSpc>
                  <a:spcPct val="70000"/>
                </a:lnSpc>
                <a:defRPr sz="6000">
                  <a:solidFill>
                    <a:srgbClr val="1414D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基础项目管理</a:t>
              </a:r>
              <a:r>
                <a:rPr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 </a:t>
              </a:r>
            </a:p>
          </p:txBody>
        </p:sp>
        <p:sp>
          <p:nvSpPr>
            <p:cNvPr id="132" name="此处是章节概述"/>
            <p:cNvSpPr txBox="1"/>
            <p:nvPr/>
          </p:nvSpPr>
          <p:spPr>
            <a:xfrm>
              <a:off x="4014905" y="6576633"/>
              <a:ext cx="5908021" cy="980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73133">
                <a:defRPr b="0">
                  <a:solidFill>
                    <a:srgbClr val="55555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先了解点项目管理的专业知识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3" name="线条"/>
            <p:cNvSpPr/>
            <p:nvPr/>
          </p:nvSpPr>
          <p:spPr>
            <a:xfrm flipV="1">
              <a:off x="3387186" y="5670015"/>
              <a:ext cx="1" cy="1595707"/>
            </a:xfrm>
            <a:prstGeom prst="line">
              <a:avLst/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19352" tIns="19352" rIns="19352" bIns="19352" numCol="1" anchor="ctr">
              <a:noAutofit/>
            </a:bodyPr>
            <a:lstStyle/>
            <a:p>
              <a:pPr defTabSz="825500">
                <a:defRPr sz="3000" b="0">
                  <a:solidFill>
                    <a:srgbClr val="000000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5E53696-02D7-FADB-1E9F-8138E5FD9250}"/>
                </a:ext>
              </a:extLst>
            </p:cNvPr>
            <p:cNvSpPr txBox="1"/>
            <p:nvPr/>
          </p:nvSpPr>
          <p:spPr>
            <a:xfrm>
              <a:off x="1481378" y="5714221"/>
              <a:ext cx="1490751" cy="149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en-US" altLang="zh-CN" sz="8800" dirty="0">
                  <a:solidFill>
                    <a:srgbClr val="FF6A00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01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A8E68A-AE32-C40D-30A8-A2A887DD1BD7}"/>
              </a:ext>
            </a:extLst>
          </p:cNvPr>
          <p:cNvGrpSpPr/>
          <p:nvPr/>
        </p:nvGrpSpPr>
        <p:grpSpPr>
          <a:xfrm>
            <a:off x="11105130" y="7653875"/>
            <a:ext cx="10543277" cy="2080367"/>
            <a:chOff x="8789713" y="5485438"/>
            <a:chExt cx="10543277" cy="2080367"/>
          </a:xfrm>
        </p:grpSpPr>
        <p:sp>
          <p:nvSpPr>
            <p:cNvPr id="135" name="这里是目录"/>
            <p:cNvSpPr txBox="1"/>
            <p:nvPr/>
          </p:nvSpPr>
          <p:spPr>
            <a:xfrm>
              <a:off x="11413957" y="5485438"/>
              <a:ext cx="7919033" cy="1101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3610" tIns="13610" rIns="13610" bIns="13610" numCol="1" anchor="ctr" anchorCtr="0">
              <a:noAutofit/>
            </a:bodyPr>
            <a:lstStyle>
              <a:lvl1pPr algn="l" defTabSz="912312">
                <a:lnSpc>
                  <a:spcPct val="70000"/>
                </a:lnSpc>
                <a:defRPr sz="6000">
                  <a:solidFill>
                    <a:srgbClr val="1414D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给一个合理的前端排期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6" name="此处是章节概述"/>
            <p:cNvSpPr txBox="1"/>
            <p:nvPr/>
          </p:nvSpPr>
          <p:spPr>
            <a:xfrm>
              <a:off x="11388555" y="6584930"/>
              <a:ext cx="6367108" cy="980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73133">
                <a:defRPr b="0">
                  <a:solidFill>
                    <a:srgbClr val="55555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站在前端视角，都是实操干货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7" name="线条"/>
            <p:cNvSpPr/>
            <p:nvPr/>
          </p:nvSpPr>
          <p:spPr>
            <a:xfrm flipV="1">
              <a:off x="10760836" y="5678311"/>
              <a:ext cx="1" cy="1595707"/>
            </a:xfrm>
            <a:prstGeom prst="line">
              <a:avLst/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19352" tIns="19352" rIns="19352" bIns="19352" numCol="1" anchor="ctr">
              <a:noAutofit/>
            </a:bodyPr>
            <a:lstStyle/>
            <a:p>
              <a:pPr defTabSz="825500">
                <a:defRPr sz="3000" b="0">
                  <a:solidFill>
                    <a:srgbClr val="000000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939A3ED-DD82-01F6-E9B1-743E2EFB8102}"/>
                </a:ext>
              </a:extLst>
            </p:cNvPr>
            <p:cNvSpPr txBox="1"/>
            <p:nvPr/>
          </p:nvSpPr>
          <p:spPr>
            <a:xfrm>
              <a:off x="8789713" y="5733530"/>
              <a:ext cx="1490751" cy="149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en-US" altLang="zh-CN" sz="8800" dirty="0">
                  <a:solidFill>
                    <a:srgbClr val="FF6A00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02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BA8E68A-AE32-C40D-30A8-A2A887DD1BD7}"/>
              </a:ext>
            </a:extLst>
          </p:cNvPr>
          <p:cNvGrpSpPr/>
          <p:nvPr/>
        </p:nvGrpSpPr>
        <p:grpSpPr>
          <a:xfrm>
            <a:off x="6920361" y="5817816"/>
            <a:ext cx="10543277" cy="2080367"/>
            <a:chOff x="8789713" y="5485438"/>
            <a:chExt cx="10543277" cy="2080367"/>
          </a:xfrm>
        </p:grpSpPr>
        <p:sp>
          <p:nvSpPr>
            <p:cNvPr id="135" name="这里是目录"/>
            <p:cNvSpPr txBox="1"/>
            <p:nvPr/>
          </p:nvSpPr>
          <p:spPr>
            <a:xfrm>
              <a:off x="11413957" y="5485438"/>
              <a:ext cx="7919033" cy="11014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3610" tIns="13610" rIns="13610" bIns="13610" numCol="1" anchor="ctr" anchorCtr="0">
              <a:noAutofit/>
            </a:bodyPr>
            <a:lstStyle>
              <a:lvl1pPr algn="l" defTabSz="912312">
                <a:lnSpc>
                  <a:spcPct val="70000"/>
                </a:lnSpc>
                <a:defRPr sz="6000">
                  <a:solidFill>
                    <a:srgbClr val="1414DC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基础项目管理</a:t>
              </a:r>
              <a:endParaRPr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36" name="此处是章节概述"/>
            <p:cNvSpPr txBox="1"/>
            <p:nvPr/>
          </p:nvSpPr>
          <p:spPr>
            <a:xfrm>
              <a:off x="11388555" y="6584930"/>
              <a:ext cx="6367108" cy="980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973133">
                <a:defRPr b="0">
                  <a:solidFill>
                    <a:srgbClr val="55555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zh-CN" altLang="en-US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先了解点项目管理的专业知识</a:t>
              </a:r>
            </a:p>
          </p:txBody>
        </p:sp>
        <p:sp>
          <p:nvSpPr>
            <p:cNvPr id="137" name="线条"/>
            <p:cNvSpPr/>
            <p:nvPr/>
          </p:nvSpPr>
          <p:spPr>
            <a:xfrm flipV="1">
              <a:off x="10760836" y="5678311"/>
              <a:ext cx="1" cy="1595707"/>
            </a:xfrm>
            <a:prstGeom prst="line">
              <a:avLst/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19352" tIns="19352" rIns="19352" bIns="19352" numCol="1" anchor="ctr">
              <a:noAutofit/>
            </a:bodyPr>
            <a:lstStyle/>
            <a:p>
              <a:pPr defTabSz="825500">
                <a:defRPr sz="3000" b="0">
                  <a:solidFill>
                    <a:srgbClr val="000000"/>
                  </a:solidFill>
                  <a:latin typeface="Alibaba PuHuiTi R"/>
                  <a:ea typeface="Alibaba PuHuiTi R"/>
                  <a:cs typeface="Alibaba PuHuiTi R"/>
                  <a:sym typeface="Alibaba PuHuiTi"/>
                </a:defRPr>
              </a:pPr>
              <a:endPara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939A3ED-DD82-01F6-E9B1-743E2EFB8102}"/>
                </a:ext>
              </a:extLst>
            </p:cNvPr>
            <p:cNvSpPr txBox="1"/>
            <p:nvPr/>
          </p:nvSpPr>
          <p:spPr>
            <a:xfrm>
              <a:off x="8789713" y="5733530"/>
              <a:ext cx="1490751" cy="149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l"/>
              <a:r>
                <a:rPr lang="en-US" altLang="zh-CN" sz="8800" dirty="0">
                  <a:solidFill>
                    <a:srgbClr val="FF6A00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68727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大标题为页面顶部左对齐 | 阿里巴巴普惠体Bold 60～70pt"/>
          <p:cNvSpPr txBox="1"/>
          <p:nvPr/>
        </p:nvSpPr>
        <p:spPr>
          <a:xfrm>
            <a:off x="5017683" y="4741997"/>
            <a:ext cx="4007506" cy="259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5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成事</a:t>
            </a:r>
            <a:endParaRPr sz="15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64" name="4"/>
          <p:cNvSpPr txBox="1"/>
          <p:nvPr/>
        </p:nvSpPr>
        <p:spPr>
          <a:xfrm>
            <a:off x="23744079" y="13041848"/>
            <a:ext cx="252519" cy="42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4</a:t>
            </a:r>
          </a:p>
        </p:txBody>
      </p:sp>
      <p:sp>
        <p:nvSpPr>
          <p:cNvPr id="2" name="大标题为页面顶部左对齐 | 阿里巴巴普惠体Bold 60～70pt">
            <a:extLst>
              <a:ext uri="{FF2B5EF4-FFF2-40B4-BE49-F238E27FC236}">
                <a16:creationId xmlns:a16="http://schemas.microsoft.com/office/drawing/2014/main" id="{7C683B38-25DF-987D-B212-F6F8976F906E}"/>
              </a:ext>
            </a:extLst>
          </p:cNvPr>
          <p:cNvSpPr txBox="1"/>
          <p:nvPr/>
        </p:nvSpPr>
        <p:spPr>
          <a:xfrm>
            <a:off x="15358812" y="4741997"/>
            <a:ext cx="4007506" cy="259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5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成功</a:t>
            </a:r>
            <a:endParaRPr sz="15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9B5EB556-1599-BC78-5055-7710DEA36415}"/>
              </a:ext>
            </a:extLst>
          </p:cNvPr>
          <p:cNvSpPr txBox="1"/>
          <p:nvPr/>
        </p:nvSpPr>
        <p:spPr>
          <a:xfrm>
            <a:off x="11570038" y="4741997"/>
            <a:ext cx="1243929" cy="2590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sz="15000" dirty="0">
                <a:solidFill>
                  <a:srgbClr val="FF6A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≠</a:t>
            </a:r>
            <a:endParaRPr sz="15000" dirty="0">
              <a:solidFill>
                <a:srgbClr val="FF6A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4"/>
          <p:cNvSpPr txBox="1"/>
          <p:nvPr/>
        </p:nvSpPr>
        <p:spPr>
          <a:xfrm>
            <a:off x="23744079" y="13041848"/>
            <a:ext cx="252519" cy="42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E41330-5591-0AAB-CC42-C4C15218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70" y="3453443"/>
            <a:ext cx="5168085" cy="8992004"/>
          </a:xfrm>
          <a:prstGeom prst="rect">
            <a:avLst/>
          </a:prstGeom>
        </p:spPr>
      </p:pic>
      <p:pic>
        <p:nvPicPr>
          <p:cNvPr id="3074" name="Picture 2" descr="宇航員執行阿波羅登月計劃時遭遇UFO！距離飛船僅一米之遠| 人類| 造訪月球背面| 存在着外星人| 阿波羅登月計劃|">
            <a:extLst>
              <a:ext uri="{FF2B5EF4-FFF2-40B4-BE49-F238E27FC236}">
                <a16:creationId xmlns:a16="http://schemas.microsoft.com/office/drawing/2014/main" id="{A823C1F7-D64C-9BD1-1385-C50B713EE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540" y="3453443"/>
            <a:ext cx="109220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如果有副标题请自行添加 | 阿里巴巴普惠体Regular 34pt">
            <a:extLst>
              <a:ext uri="{FF2B5EF4-FFF2-40B4-BE49-F238E27FC236}">
                <a16:creationId xmlns:a16="http://schemas.microsoft.com/office/drawing/2014/main" id="{A7F990CD-3BF5-BA4D-D3BE-657301B82C54}"/>
              </a:ext>
            </a:extLst>
          </p:cNvPr>
          <p:cNvSpPr txBox="1"/>
          <p:nvPr/>
        </p:nvSpPr>
        <p:spPr>
          <a:xfrm>
            <a:off x="14706147" y="10016587"/>
            <a:ext cx="4010713" cy="698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3400" b="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solidFill>
                  <a:srgbClr val="FF6A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“阿波罗”登月计划</a:t>
            </a:r>
            <a:endParaRPr dirty="0">
              <a:solidFill>
                <a:srgbClr val="FF6A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大标题为页面顶部左对齐 | 阿里巴巴普惠体Bold 60～70pt">
            <a:extLst>
              <a:ext uri="{FF2B5EF4-FFF2-40B4-BE49-F238E27FC236}">
                <a16:creationId xmlns:a16="http://schemas.microsoft.com/office/drawing/2014/main" id="{0557DB41-ABD3-62E6-183E-63EDFAF22FC4}"/>
              </a:ext>
            </a:extLst>
          </p:cNvPr>
          <p:cNvSpPr txBox="1"/>
          <p:nvPr/>
        </p:nvSpPr>
        <p:spPr>
          <a:xfrm>
            <a:off x="929808" y="507579"/>
            <a:ext cx="6538648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 基础知识</a:t>
            </a:r>
          </a:p>
        </p:txBody>
      </p:sp>
      <p:sp>
        <p:nvSpPr>
          <p:cNvPr id="5" name="大标题为页面顶部左对齐 | 阿里巴巴普惠体Bold 60～70pt">
            <a:extLst>
              <a:ext uri="{FF2B5EF4-FFF2-40B4-BE49-F238E27FC236}">
                <a16:creationId xmlns:a16="http://schemas.microsoft.com/office/drawing/2014/main" id="{880E9CAB-2489-D804-1C66-BA33ACF8C1F0}"/>
              </a:ext>
            </a:extLst>
          </p:cNvPr>
          <p:cNvSpPr txBox="1"/>
          <p:nvPr/>
        </p:nvSpPr>
        <p:spPr>
          <a:xfrm>
            <a:off x="929808" y="1630321"/>
            <a:ext cx="1760096" cy="666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一点历史</a:t>
            </a:r>
          </a:p>
        </p:txBody>
      </p:sp>
    </p:spTree>
    <p:extLst>
      <p:ext uri="{BB962C8B-B14F-4D97-AF65-F5344CB8AC3E}">
        <p14:creationId xmlns:p14="http://schemas.microsoft.com/office/powerpoint/2010/main" val="21956568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D0057EE9-FC4A-111E-4473-BFD066113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855" y="4083731"/>
            <a:ext cx="13116073" cy="6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7F414DC-EF27-AA1B-91E6-2003958C8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8965" y="4083731"/>
            <a:ext cx="12192000" cy="6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4"/>
          <p:cNvSpPr txBox="1"/>
          <p:nvPr/>
        </p:nvSpPr>
        <p:spPr>
          <a:xfrm>
            <a:off x="23744079" y="13041848"/>
            <a:ext cx="252519" cy="42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t>4</a:t>
            </a:r>
          </a:p>
        </p:txBody>
      </p:sp>
      <p:sp>
        <p:nvSpPr>
          <p:cNvPr id="2" name="大标题为页面顶部左对齐 | 阿里巴巴普惠体Bold 60～70pt">
            <a:extLst>
              <a:ext uri="{FF2B5EF4-FFF2-40B4-BE49-F238E27FC236}">
                <a16:creationId xmlns:a16="http://schemas.microsoft.com/office/drawing/2014/main" id="{DE2BD866-50D7-DF09-092D-0B577ECE3223}"/>
              </a:ext>
            </a:extLst>
          </p:cNvPr>
          <p:cNvSpPr txBox="1"/>
          <p:nvPr/>
        </p:nvSpPr>
        <p:spPr>
          <a:xfrm>
            <a:off x="929808" y="507579"/>
            <a:ext cx="6538648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 基础知识</a:t>
            </a: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A51092EA-9EE4-89E8-F0C8-A23C20EF9F9B}"/>
              </a:ext>
            </a:extLst>
          </p:cNvPr>
          <p:cNvSpPr txBox="1"/>
          <p:nvPr/>
        </p:nvSpPr>
        <p:spPr>
          <a:xfrm>
            <a:off x="929808" y="1630321"/>
            <a:ext cx="1760096" cy="666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知识体系</a:t>
            </a:r>
          </a:p>
        </p:txBody>
      </p:sp>
    </p:spTree>
    <p:extLst>
      <p:ext uri="{BB962C8B-B14F-4D97-AF65-F5344CB8AC3E}">
        <p14:creationId xmlns:p14="http://schemas.microsoft.com/office/powerpoint/2010/main" val="31935356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主色：PPT需保证主色为技术蓝（#1414DC），用于重要标题/图形/数字等，以形成统一的品牌心智。…"/>
          <p:cNvSpPr txBox="1"/>
          <p:nvPr/>
        </p:nvSpPr>
        <p:spPr>
          <a:xfrm>
            <a:off x="3032318" y="5261364"/>
            <a:ext cx="20111274" cy="360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目标的失焦：发起人的预期模糊，目标不清晰，产出无法衡量。</a:t>
            </a:r>
          </a:p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人力的失焦：项目团队及干系人，各自有各自的诉求，形不成合力。</a:t>
            </a:r>
          </a:p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计划的失焦：团队成员不知道什么时候该干什么，互相依赖冲突。</a:t>
            </a:r>
          </a:p>
          <a:p>
            <a:pPr algn="l" defTabSz="973133">
              <a:lnSpc>
                <a:spcPct val="130000"/>
              </a:lnSpc>
              <a:defRPr sz="2400" b="0">
                <a:solidFill>
                  <a:srgbClr val="FF6A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4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行动的失焦：遇到问题时，你说要这样，他说得那样，没有统一落地的解决方案。</a:t>
            </a:r>
          </a:p>
        </p:txBody>
      </p:sp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875477" y="510561"/>
            <a:ext cx="8643391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项目管理的本质是什么？</a:t>
            </a:r>
          </a:p>
        </p:txBody>
      </p:sp>
      <p:sp>
        <p:nvSpPr>
          <p:cNvPr id="4" name="大标题为页面顶部左对齐 | 阿里巴巴普惠体Bold 60～70pt">
            <a:extLst>
              <a:ext uri="{FF2B5EF4-FFF2-40B4-BE49-F238E27FC236}">
                <a16:creationId xmlns:a16="http://schemas.microsoft.com/office/drawing/2014/main" id="{252D5574-FB4C-E9FB-5BC0-ABA159541D20}"/>
              </a:ext>
            </a:extLst>
          </p:cNvPr>
          <p:cNvSpPr txBox="1"/>
          <p:nvPr/>
        </p:nvSpPr>
        <p:spPr>
          <a:xfrm>
            <a:off x="875477" y="1880641"/>
            <a:ext cx="22929899" cy="174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项目管理是：“变理想为现实，化抽象为具体的一门科学和艺术。”</a:t>
            </a:r>
            <a:endParaRPr lang="en-US" altLang="zh-CN" sz="3200" b="0" kern="1200" dirty="0">
              <a:solidFill>
                <a:prstClr val="black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defTabSz="1828800" hangingPunct="1"/>
            <a:endParaRPr lang="en-US" altLang="zh-CN" sz="3200" b="0" kern="1200" dirty="0">
              <a:solidFill>
                <a:prstClr val="black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项目失败都是因为“失焦”，所以项目成功的关键就是“对焦”！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875477" y="510561"/>
            <a:ext cx="4708019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戴明环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PDCA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" name="大标题为页面顶部左对齐 | 阿里巴巴普惠体Bold 60～70pt">
            <a:extLst>
              <a:ext uri="{FF2B5EF4-FFF2-40B4-BE49-F238E27FC236}">
                <a16:creationId xmlns:a16="http://schemas.microsoft.com/office/drawing/2014/main" id="{252D5574-FB4C-E9FB-5BC0-ABA159541D20}"/>
              </a:ext>
            </a:extLst>
          </p:cNvPr>
          <p:cNvSpPr txBox="1"/>
          <p:nvPr/>
        </p:nvSpPr>
        <p:spPr>
          <a:xfrm>
            <a:off x="875475" y="2023116"/>
            <a:ext cx="22929899" cy="666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规划（</a:t>
            </a:r>
            <a:r>
              <a:rPr lang="en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Plan</a:t>
            </a:r>
            <a:r>
              <a:rPr lang="zh-CN" altLang="e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）、</a:t>
            </a:r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执行（</a:t>
            </a:r>
            <a:r>
              <a:rPr lang="en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Do)</a:t>
            </a:r>
            <a:r>
              <a:rPr lang="zh-CN" altLang="e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检查 </a:t>
            </a:r>
            <a:r>
              <a:rPr lang="en-US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r>
              <a:rPr lang="en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Check) </a:t>
            </a:r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和行动 </a:t>
            </a:r>
            <a:r>
              <a:rPr lang="en-US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r>
              <a:rPr lang="en" altLang="zh-CN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Act)</a:t>
            </a:r>
            <a:endParaRPr lang="zh-CN" altLang="en-US" sz="3200" b="0" kern="1200" dirty="0">
              <a:solidFill>
                <a:prstClr val="black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927217-EA00-DF19-6E86-798074E89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24" y="3636902"/>
            <a:ext cx="19844951" cy="84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180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54903942" y="6801924"/>
            <a:ext cx="356195" cy="5229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4074" tIns="94074" rIns="94074" bIns="94074" anchor="b"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15" name="7"/>
          <p:cNvSpPr txBox="1"/>
          <p:nvPr/>
        </p:nvSpPr>
        <p:spPr>
          <a:xfrm>
            <a:off x="23749099" y="13041848"/>
            <a:ext cx="242479" cy="386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defTabSz="880533">
              <a:defRPr sz="1800" b="0">
                <a:solidFill>
                  <a:srgbClr val="1414DC"/>
                </a:solidFill>
                <a:latin typeface="Alibaba PuHuiTi R"/>
                <a:ea typeface="Alibaba PuHuiTi R"/>
                <a:cs typeface="Alibaba PuHuiTi R"/>
                <a:sym typeface="Alibaba PuHuiTi"/>
              </a:defRPr>
            </a:lvl1pPr>
          </a:lstStyle>
          <a:p>
            <a:r>
              <a:rPr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</a:t>
            </a:r>
          </a:p>
        </p:txBody>
      </p:sp>
      <p:sp>
        <p:nvSpPr>
          <p:cNvPr id="2" name="Shape 276">
            <a:extLst>
              <a:ext uri="{FF2B5EF4-FFF2-40B4-BE49-F238E27FC236}">
                <a16:creationId xmlns:a16="http://schemas.microsoft.com/office/drawing/2014/main" id="{10953E5D-BCCA-FB73-D546-A4618F55A881}"/>
              </a:ext>
            </a:extLst>
          </p:cNvPr>
          <p:cNvSpPr/>
          <p:nvPr/>
        </p:nvSpPr>
        <p:spPr>
          <a:xfrm>
            <a:off x="772820" y="702814"/>
            <a:ext cx="102657" cy="1115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373D41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marL="0" marR="0" lvl="0" indent="0" algn="l" defTabSz="8255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5800" b="0" u="none" strike="noStrike" kern="0" cap="none" spc="116" normalizeH="0" baseline="0" noProof="0" dirty="0">
              <a:ln>
                <a:noFill/>
              </a:ln>
              <a:solidFill>
                <a:srgbClr val="373D41"/>
              </a:solidFill>
              <a:effectLst/>
              <a:uLnTx/>
              <a:uFillTx/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FZLanTingHei-M-GBK"/>
            </a:endParaRPr>
          </a:p>
        </p:txBody>
      </p:sp>
      <p:sp>
        <p:nvSpPr>
          <p:cNvPr id="3" name="大标题为页面顶部左对齐 | 阿里巴巴普惠体Bold 60～70pt">
            <a:extLst>
              <a:ext uri="{FF2B5EF4-FFF2-40B4-BE49-F238E27FC236}">
                <a16:creationId xmlns:a16="http://schemas.microsoft.com/office/drawing/2014/main" id="{873D1065-7EE9-4AB6-9BDA-8CC972E7F38B}"/>
              </a:ext>
            </a:extLst>
          </p:cNvPr>
          <p:cNvSpPr txBox="1"/>
          <p:nvPr/>
        </p:nvSpPr>
        <p:spPr>
          <a:xfrm>
            <a:off x="824148" y="514038"/>
            <a:ext cx="7098096" cy="1122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/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项目管理人员的职责</a:t>
            </a:r>
          </a:p>
        </p:txBody>
      </p:sp>
      <p:sp>
        <p:nvSpPr>
          <p:cNvPr id="4" name="大标题为页面顶部左对齐 | 阿里巴巴普惠体Bold 60～70pt">
            <a:extLst>
              <a:ext uri="{FF2B5EF4-FFF2-40B4-BE49-F238E27FC236}">
                <a16:creationId xmlns:a16="http://schemas.microsoft.com/office/drawing/2014/main" id="{252D5574-FB4C-E9FB-5BC0-ABA159541D20}"/>
              </a:ext>
            </a:extLst>
          </p:cNvPr>
          <p:cNvSpPr txBox="1"/>
          <p:nvPr/>
        </p:nvSpPr>
        <p:spPr>
          <a:xfrm>
            <a:off x="875475" y="2023116"/>
            <a:ext cx="22929899" cy="666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973133">
              <a:lnSpc>
                <a:spcPct val="110000"/>
              </a:lnSpc>
              <a:defRPr sz="6000">
                <a:solidFill>
                  <a:srgbClr val="1414D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l" defTabSz="1828800" hangingPunct="1"/>
            <a:r>
              <a:rPr lang="zh-CN" altLang="en-US" sz="3200" b="0" kern="1200" dirty="0">
                <a:solidFill>
                  <a:prstClr val="black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保目标，助决策，提效能，促协作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7E5217-FC32-A00F-ABC7-CEF97141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41" y="3075531"/>
            <a:ext cx="14148143" cy="944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206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463</Words>
  <Application>Microsoft Macintosh PowerPoint</Application>
  <PresentationFormat>自定义</PresentationFormat>
  <Paragraphs>84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Alibaba PuHuiTi B</vt:lpstr>
      <vt:lpstr>Alibaba PuHuiTi R</vt:lpstr>
      <vt:lpstr>Helvetica</vt:lpstr>
      <vt:lpstr>Helvetica Neue</vt:lpstr>
      <vt:lpstr>Helvetica Neue Light</vt:lpstr>
      <vt:lpstr>Helvetica Neue Medium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32</cp:revision>
  <dcterms:modified xsi:type="dcterms:W3CDTF">2023-04-13T10:15:26Z</dcterms:modified>
</cp:coreProperties>
</file>